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ssistant Regular" panose="020B0604020202020204" charset="-79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HK Grotesk Bold" panose="020B0604020202020204" charset="0"/>
      <p:regular r:id="rId19"/>
    </p:embeddedFont>
    <p:embeddedFont>
      <p:font typeface="HK Grotesk Medium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8" d="100"/>
          <a:sy n="48" d="100"/>
        </p:scale>
        <p:origin x="960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5143500"/>
            <a:ext cx="10759692" cy="2700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20"/>
              </a:lnSpc>
            </a:pPr>
            <a:r>
              <a:rPr lang="en-US" sz="4508">
                <a:solidFill>
                  <a:srgbClr val="000000"/>
                </a:solidFill>
                <a:latin typeface="HK Grotesk Bold"/>
              </a:rPr>
              <a:t>PENGEMBANGAN PLATFORM SAHABAT MANDIRA SEBAGAI PORTAL INFORMASI PELATIHAN DAN LOWONGAN KERJA DINAS KETENAGAKERJAAN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6409185">
            <a:off x="9267396" y="-270569"/>
            <a:ext cx="9054625" cy="805861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017281">
            <a:off x="6009547" y="1905319"/>
            <a:ext cx="1811240" cy="171615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0567437">
            <a:off x="16126494" y="7729032"/>
            <a:ext cx="3789612" cy="3623816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8605966"/>
            <a:ext cx="8056384" cy="65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375"/>
              </a:lnSpc>
              <a:spcBef>
                <a:spcPct val="0"/>
              </a:spcBef>
            </a:pPr>
            <a:r>
              <a:rPr lang="en-US" sz="4135">
                <a:solidFill>
                  <a:srgbClr val="731F7D"/>
                </a:solidFill>
                <a:latin typeface="Halant Medium Italics"/>
              </a:rPr>
              <a:t>Elsafira Gita Askiya / 160419157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9088749">
            <a:off x="15238549" y="7531796"/>
            <a:ext cx="2440941" cy="231279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313119">
            <a:off x="13667511" y="-2216185"/>
            <a:ext cx="5583018" cy="533876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1705580">
            <a:off x="-2362671" y="6401890"/>
            <a:ext cx="7824542" cy="696384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6959566">
            <a:off x="-761750" y="523555"/>
            <a:ext cx="2895099" cy="276843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721364" y="3867571"/>
            <a:ext cx="5307614" cy="1878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49"/>
              </a:lnSpc>
            </a:pPr>
            <a:r>
              <a:rPr lang="en-US" sz="6482">
                <a:solidFill>
                  <a:srgbClr val="731F7D"/>
                </a:solidFill>
                <a:latin typeface="HK Grotesk Bold"/>
              </a:rPr>
              <a:t>IDENTIFIKASI MASALAH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41746" y="2788110"/>
            <a:ext cx="6133888" cy="3970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1508" lvl="1" indent="-350754">
              <a:lnSpc>
                <a:spcPts val="4548"/>
              </a:lnSpc>
              <a:buFont typeface="Arial"/>
              <a:buChar char="•"/>
            </a:pPr>
            <a:r>
              <a:rPr lang="en-US" sz="3249" spc="-32">
                <a:solidFill>
                  <a:srgbClr val="000000"/>
                </a:solidFill>
                <a:latin typeface="Assistant Regular"/>
              </a:rPr>
              <a:t>Belum adanya sistem lowongan pekerjaan dibawah Disnakertrans Jawa Timur yang terintegrasi dengan BLK</a:t>
            </a:r>
          </a:p>
          <a:p>
            <a:pPr marL="701509" lvl="1" indent="-350755">
              <a:lnSpc>
                <a:spcPts val="4548"/>
              </a:lnSpc>
              <a:spcBef>
                <a:spcPct val="0"/>
              </a:spcBef>
              <a:buFont typeface="Arial"/>
              <a:buChar char="•"/>
            </a:pPr>
            <a:r>
              <a:rPr lang="en-US" sz="3249" spc="-32">
                <a:solidFill>
                  <a:srgbClr val="000000"/>
                </a:solidFill>
                <a:latin typeface="Assistant Regular"/>
              </a:rPr>
              <a:t>Diperlukan platform forum pada sistem Disnakertrans Jawa Timur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721364" y="2331351"/>
            <a:ext cx="1483795" cy="1034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115"/>
              </a:lnSpc>
              <a:spcBef>
                <a:spcPct val="0"/>
              </a:spcBef>
            </a:pPr>
            <a:r>
              <a:rPr lang="en-US" sz="6877">
                <a:solidFill>
                  <a:srgbClr val="000000">
                    <a:alpha val="74902"/>
                  </a:srgbClr>
                </a:solidFill>
                <a:latin typeface="HK Grotesk Bold"/>
              </a:rPr>
              <a:t>09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04678" y="1038225"/>
            <a:ext cx="7513117" cy="3152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>
                <a:solidFill>
                  <a:srgbClr val="FFFFFF"/>
                </a:solidFill>
                <a:latin typeface="HK Grotesk Bold"/>
              </a:rPr>
              <a:t>ANALISIS KEBUTUHAN SISTEM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804678" y="5177660"/>
            <a:ext cx="3883010" cy="4080640"/>
            <a:chOff x="0" y="0"/>
            <a:chExt cx="5177346" cy="5440853"/>
          </a:xfrm>
        </p:grpSpPr>
        <p:sp>
          <p:nvSpPr>
            <p:cNvPr id="4" name="TextBox 4"/>
            <p:cNvSpPr txBox="1"/>
            <p:nvPr/>
          </p:nvSpPr>
          <p:spPr>
            <a:xfrm>
              <a:off x="0" y="1539284"/>
              <a:ext cx="5177346" cy="39015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  <a:spcBef>
                  <a:spcPct val="0"/>
                </a:spcBef>
              </a:pPr>
              <a:r>
                <a:rPr lang="en-US" sz="2400" spc="-24">
                  <a:solidFill>
                    <a:srgbClr val="FFFFFF"/>
                  </a:solidFill>
                  <a:latin typeface="Assistant Regular"/>
                </a:rPr>
                <a:t>Sangat diperlukan pembuatan platform lowongan pekerjaan yang terpusat pada Disnakertrans Provinsi Jawa Timur serta membutuhkan fitur untuk mentor yang dapat mendaftar pelatihan.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8662"/>
              <a:ext cx="5177346" cy="13974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115"/>
                </a:lnSpc>
                <a:spcBef>
                  <a:spcPct val="0"/>
                </a:spcBef>
              </a:pPr>
              <a:r>
                <a:rPr lang="en-US" sz="6877">
                  <a:solidFill>
                    <a:srgbClr val="FFFFFF"/>
                  </a:solidFill>
                  <a:latin typeface="HK Grotesk Bold"/>
                </a:rPr>
                <a:t>01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376290" y="5177660"/>
            <a:ext cx="3883010" cy="4080640"/>
            <a:chOff x="0" y="0"/>
            <a:chExt cx="5177346" cy="5440853"/>
          </a:xfrm>
        </p:grpSpPr>
        <p:sp>
          <p:nvSpPr>
            <p:cNvPr id="7" name="TextBox 7"/>
            <p:cNvSpPr txBox="1"/>
            <p:nvPr/>
          </p:nvSpPr>
          <p:spPr>
            <a:xfrm>
              <a:off x="0" y="1539284"/>
              <a:ext cx="5177346" cy="39015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  <a:spcBef>
                  <a:spcPct val="0"/>
                </a:spcBef>
              </a:pPr>
              <a:r>
                <a:rPr lang="en-US" sz="2400" spc="-24">
                  <a:solidFill>
                    <a:srgbClr val="FFFFFF"/>
                  </a:solidFill>
                  <a:latin typeface="Assistant Regular"/>
                </a:rPr>
                <a:t>Sistem juga memerlukan adanya sebuah forum yang dapat digunakan oleh para pencari kerja dengan bentuk platform forum yang diinginkan pengguna adalah media sosial.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8662"/>
              <a:ext cx="5177346" cy="13974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8115"/>
                </a:lnSpc>
                <a:spcBef>
                  <a:spcPct val="0"/>
                </a:spcBef>
              </a:pPr>
              <a:r>
                <a:rPr lang="en-US" sz="6877">
                  <a:solidFill>
                    <a:srgbClr val="FFFFFF"/>
                  </a:solidFill>
                  <a:latin typeface="HK Grotesk Bold"/>
                </a:rPr>
                <a:t>02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517402" y="314959"/>
            <a:ext cx="1483795" cy="1046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115"/>
              </a:lnSpc>
              <a:spcBef>
                <a:spcPct val="0"/>
              </a:spcBef>
            </a:pPr>
            <a:r>
              <a:rPr lang="en-US" sz="6877">
                <a:solidFill>
                  <a:srgbClr val="FFFFFF">
                    <a:alpha val="74902"/>
                  </a:srgbClr>
                </a:solidFill>
                <a:latin typeface="HK Grotesk Bold"/>
              </a:rPr>
              <a:t>10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4935168">
            <a:off x="-3602773" y="1977872"/>
            <a:ext cx="10322353" cy="9186894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9088749">
            <a:off x="3960680" y="757371"/>
            <a:ext cx="2440941" cy="231279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4494633">
            <a:off x="7828277" y="9031944"/>
            <a:ext cx="2604581" cy="246784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9088749">
            <a:off x="1631143" y="-2578373"/>
            <a:ext cx="3903561" cy="369862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alphaModFix amt="57000"/>
          </a:blip>
          <a:srcRect/>
          <a:stretch>
            <a:fillRect/>
          </a:stretch>
        </p:blipFill>
        <p:spPr>
          <a:xfrm rot="313119">
            <a:off x="-3109196" y="4175850"/>
            <a:ext cx="8275792" cy="791372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alphaModFix amt="68000"/>
          </a:blip>
          <a:srcRect/>
          <a:stretch>
            <a:fillRect/>
          </a:stretch>
        </p:blipFill>
        <p:spPr>
          <a:xfrm rot="965189">
            <a:off x="11239029" y="-3141539"/>
            <a:ext cx="7824542" cy="696384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1207755">
            <a:off x="13218087" y="5225672"/>
            <a:ext cx="6135171" cy="7102948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3689150" y="4780089"/>
            <a:ext cx="10909700" cy="736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82"/>
              </a:lnSpc>
            </a:pPr>
            <a:r>
              <a:rPr lang="en-US" sz="4900">
                <a:solidFill>
                  <a:srgbClr val="FFFFFF"/>
                </a:solidFill>
                <a:latin typeface="HK Grotesk Medium"/>
              </a:rPr>
              <a:t>TERIMA KASIH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379" b="1161"/>
          <a:stretch>
            <a:fillRect/>
          </a:stretch>
        </p:blipFill>
        <p:spPr>
          <a:xfrm rot="1298824">
            <a:off x="12555249" y="4939834"/>
            <a:ext cx="6575294" cy="72687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715964">
            <a:off x="8597713" y="7771526"/>
            <a:ext cx="1844500" cy="17476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3378125">
            <a:off x="12070219" y="-1362141"/>
            <a:ext cx="4943405" cy="572319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28700" y="1047099"/>
            <a:ext cx="8934485" cy="2754297"/>
            <a:chOff x="0" y="0"/>
            <a:chExt cx="11912647" cy="3672396"/>
          </a:xfrm>
        </p:grpSpPr>
        <p:sp>
          <p:nvSpPr>
            <p:cNvPr id="6" name="TextBox 6"/>
            <p:cNvSpPr txBox="1"/>
            <p:nvPr/>
          </p:nvSpPr>
          <p:spPr>
            <a:xfrm>
              <a:off x="0" y="2081039"/>
              <a:ext cx="11912647" cy="15913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8000">
                  <a:solidFill>
                    <a:srgbClr val="FFFFFF"/>
                  </a:solidFill>
                  <a:latin typeface="HK Grotesk Bold"/>
                </a:rPr>
                <a:t>LATAR BELAKANG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2514541" cy="13974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15"/>
                </a:lnSpc>
                <a:spcBef>
                  <a:spcPct val="0"/>
                </a:spcBef>
              </a:pPr>
              <a:r>
                <a:rPr lang="en-US" sz="6877" u="none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01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4344435"/>
            <a:ext cx="9547734" cy="2421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24"/>
              </a:lnSpc>
            </a:pPr>
            <a:r>
              <a:rPr lang="en-US" sz="3446" spc="-34">
                <a:solidFill>
                  <a:srgbClr val="FFFFFF"/>
                </a:solidFill>
                <a:latin typeface="Assistant Regular"/>
              </a:rPr>
              <a:t>Sistem yang ada di Disnakertrans Jawa Timur masih belum terintegrasi sehingga setiap BLK memiliki sistem yang berbeda. Selain itu, belum adanya platform lowongan kerja dan diskusi forum.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9088749">
            <a:off x="15238549" y="7531796"/>
            <a:ext cx="2440941" cy="231279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313119">
            <a:off x="13667511" y="-2216185"/>
            <a:ext cx="5583018" cy="533876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1705580">
            <a:off x="-2362671" y="6401890"/>
            <a:ext cx="7824542" cy="696384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6959566">
            <a:off x="-761750" y="523555"/>
            <a:ext cx="2895099" cy="276843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721364" y="3867571"/>
            <a:ext cx="5307614" cy="1878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49"/>
              </a:lnSpc>
            </a:pPr>
            <a:r>
              <a:rPr lang="en-US" sz="6482">
                <a:solidFill>
                  <a:srgbClr val="731F7D"/>
                </a:solidFill>
                <a:latin typeface="HK Grotesk Bold"/>
              </a:rPr>
              <a:t>RUMUSAN MASALAH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103719" y="919354"/>
            <a:ext cx="6399784" cy="8381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1917" lvl="1" indent="-365959">
              <a:lnSpc>
                <a:spcPts val="4746"/>
              </a:lnSpc>
              <a:buFont typeface="Arial"/>
              <a:buChar char="•"/>
            </a:pPr>
            <a:r>
              <a:rPr lang="en-US" sz="3390" spc="-33">
                <a:solidFill>
                  <a:srgbClr val="000000"/>
                </a:solidFill>
                <a:latin typeface="Assistant Regular"/>
              </a:rPr>
              <a:t>Bagaimana pencari kerja mendapatkan informasi mengenai lowongan pekerjaan?</a:t>
            </a:r>
          </a:p>
          <a:p>
            <a:pPr>
              <a:lnSpc>
                <a:spcPts val="4746"/>
              </a:lnSpc>
            </a:pPr>
            <a:endParaRPr lang="en-US" sz="3390" spc="-33">
              <a:solidFill>
                <a:srgbClr val="000000"/>
              </a:solidFill>
              <a:latin typeface="Assistant Regular"/>
            </a:endParaRPr>
          </a:p>
          <a:p>
            <a:pPr marL="731917" lvl="1" indent="-365959">
              <a:lnSpc>
                <a:spcPts val="4746"/>
              </a:lnSpc>
              <a:buFont typeface="Arial"/>
              <a:buChar char="•"/>
            </a:pPr>
            <a:r>
              <a:rPr lang="en-US" sz="3390" spc="-33">
                <a:solidFill>
                  <a:srgbClr val="000000"/>
                </a:solidFill>
                <a:latin typeface="Assistant Regular"/>
              </a:rPr>
              <a:t>Bagaimana cara mengintegrasi data pencari kerja yang bersertifikasi pada platform lowongan kerja dibawah koordinasi Dinas Tenaga Kerja?</a:t>
            </a:r>
          </a:p>
          <a:p>
            <a:pPr>
              <a:lnSpc>
                <a:spcPts val="4746"/>
              </a:lnSpc>
            </a:pPr>
            <a:endParaRPr lang="en-US" sz="3390" spc="-33">
              <a:solidFill>
                <a:srgbClr val="000000"/>
              </a:solidFill>
              <a:latin typeface="Assistant Regular"/>
            </a:endParaRPr>
          </a:p>
          <a:p>
            <a:pPr marL="731917" lvl="1" indent="-365959">
              <a:lnSpc>
                <a:spcPts val="4746"/>
              </a:lnSpc>
              <a:spcBef>
                <a:spcPct val="0"/>
              </a:spcBef>
              <a:buFont typeface="Arial"/>
              <a:buChar char="•"/>
            </a:pPr>
            <a:r>
              <a:rPr lang="en-US" sz="3390" spc="-33">
                <a:solidFill>
                  <a:srgbClr val="000000"/>
                </a:solidFill>
                <a:latin typeface="Assistant Regular"/>
              </a:rPr>
              <a:t>Bagaimana pencari kerja dapat melakukan sharing pengalaman terkait pencarian kerja dalam diskusi forum?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721364" y="2774959"/>
            <a:ext cx="1384036" cy="980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49"/>
              </a:lnSpc>
              <a:spcBef>
                <a:spcPct val="0"/>
              </a:spcBef>
            </a:pPr>
            <a:r>
              <a:rPr lang="en-US" sz="6482" dirty="0">
                <a:solidFill>
                  <a:srgbClr val="731F7D">
                    <a:alpha val="55686"/>
                  </a:srgbClr>
                </a:solidFill>
                <a:latin typeface="HK Grotesk Bold"/>
              </a:rPr>
              <a:t>02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846566" y="7171898"/>
            <a:ext cx="2729129" cy="258584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6185645">
            <a:off x="-1867548" y="60686"/>
            <a:ext cx="9901401" cy="881224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213878" y="3619506"/>
            <a:ext cx="5307614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>
                <a:solidFill>
                  <a:srgbClr val="FFFFFF"/>
                </a:solidFill>
                <a:latin typeface="HK Grotesk Bold"/>
              </a:rPr>
              <a:t>TUJUAN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7083089" y="303005"/>
            <a:ext cx="1517793" cy="1451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521492" y="1558082"/>
            <a:ext cx="5934490" cy="711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8705" lvl="1" indent="-339352">
              <a:lnSpc>
                <a:spcPts val="4401"/>
              </a:lnSpc>
              <a:buFont typeface="Arial"/>
              <a:buChar char="•"/>
            </a:pPr>
            <a:r>
              <a:rPr lang="en-US" sz="3143" spc="-31">
                <a:solidFill>
                  <a:srgbClr val="FFFFFF"/>
                </a:solidFill>
                <a:latin typeface="Assistant Regular"/>
              </a:rPr>
              <a:t>Memfasilitasi pencari kerja dengan menyediakan platform lowongan pekerjaan. </a:t>
            </a:r>
          </a:p>
          <a:p>
            <a:pPr>
              <a:lnSpc>
                <a:spcPts val="4401"/>
              </a:lnSpc>
            </a:pPr>
            <a:endParaRPr lang="en-US" sz="3143" spc="-31">
              <a:solidFill>
                <a:srgbClr val="FFFFFF"/>
              </a:solidFill>
              <a:latin typeface="Assistant Regular"/>
            </a:endParaRPr>
          </a:p>
          <a:p>
            <a:pPr marL="678705" lvl="1" indent="-339352">
              <a:lnSpc>
                <a:spcPts val="4401"/>
              </a:lnSpc>
              <a:buFont typeface="Arial"/>
              <a:buChar char="•"/>
            </a:pPr>
            <a:r>
              <a:rPr lang="en-US" sz="3143" spc="-31">
                <a:solidFill>
                  <a:srgbClr val="FFFFFF"/>
                </a:solidFill>
                <a:latin typeface="Assistant Regular"/>
              </a:rPr>
              <a:t>Mengintegrasi data pencari kerja yang bersertifikasi pada platform lowongan kerja dibawah koordinasi Dinas Tenaga Kerja. </a:t>
            </a:r>
          </a:p>
          <a:p>
            <a:pPr>
              <a:lnSpc>
                <a:spcPts val="4401"/>
              </a:lnSpc>
            </a:pPr>
            <a:endParaRPr lang="en-US" sz="3143" spc="-31">
              <a:solidFill>
                <a:srgbClr val="FFFFFF"/>
              </a:solidFill>
              <a:latin typeface="Assistant Regular"/>
            </a:endParaRPr>
          </a:p>
          <a:p>
            <a:pPr marL="678705" lvl="1" indent="-339352">
              <a:lnSpc>
                <a:spcPts val="4401"/>
              </a:lnSpc>
              <a:buFont typeface="Arial"/>
              <a:buChar char="•"/>
            </a:pPr>
            <a:r>
              <a:rPr lang="en-US" sz="3143" spc="-31">
                <a:solidFill>
                  <a:srgbClr val="FFFFFF"/>
                </a:solidFill>
                <a:latin typeface="Assistant Regular"/>
              </a:rPr>
              <a:t>Memfasilitasi pencari kerja dengan menyediakan ruang diskusi forum.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13878" y="2589628"/>
            <a:ext cx="1415522" cy="980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49"/>
              </a:lnSpc>
              <a:spcBef>
                <a:spcPct val="0"/>
              </a:spcBef>
            </a:pPr>
            <a:r>
              <a:rPr lang="en-US" sz="6482" dirty="0">
                <a:solidFill>
                  <a:srgbClr val="FFFFFF">
                    <a:alpha val="55686"/>
                  </a:srgbClr>
                </a:solidFill>
                <a:latin typeface="HK Grotesk Bold"/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4494633">
            <a:off x="-2022061" y="8242530"/>
            <a:ext cx="4315504" cy="408894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689718" y="2333279"/>
            <a:ext cx="12908564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7072">
                <a:solidFill>
                  <a:srgbClr val="000000"/>
                </a:solidFill>
                <a:latin typeface="HK Grotesk Bold"/>
              </a:rPr>
              <a:t>MANFAAT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2200935" y="4570315"/>
            <a:ext cx="3818865" cy="3034563"/>
            <a:chOff x="0" y="0"/>
            <a:chExt cx="5091820" cy="40460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091820" cy="862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75"/>
                </a:lnSpc>
              </a:pPr>
              <a:r>
                <a:rPr lang="en-US" sz="4135">
                  <a:solidFill>
                    <a:srgbClr val="731F7D"/>
                  </a:solidFill>
                  <a:latin typeface="Halant Medium Italics"/>
                </a:rPr>
                <a:t>Pencari Kerja 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192605"/>
              <a:ext cx="5091820" cy="3403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03"/>
                </a:lnSpc>
                <a:spcBef>
                  <a:spcPct val="0"/>
                </a:spcBef>
              </a:pPr>
              <a:r>
                <a:rPr lang="en-US" sz="2431" spc="-24">
                  <a:solidFill>
                    <a:srgbClr val="000000"/>
                  </a:solidFill>
                  <a:latin typeface="Assistant Regular"/>
                </a:rPr>
                <a:t>Dapat dijadikan sebagai sumber dalam mencari pekerjaan untuk mendapatkan informasi mengenai lowongan pekerjaan. 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234568" y="4570315"/>
            <a:ext cx="3818865" cy="3041330"/>
            <a:chOff x="0" y="0"/>
            <a:chExt cx="5091820" cy="4055106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5091820" cy="862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375"/>
                </a:lnSpc>
                <a:spcBef>
                  <a:spcPct val="0"/>
                </a:spcBef>
              </a:pPr>
              <a:r>
                <a:rPr lang="en-US" sz="4135">
                  <a:solidFill>
                    <a:srgbClr val="731F7D"/>
                  </a:solidFill>
                  <a:latin typeface="Halant Medium Italics"/>
                </a:rPr>
                <a:t>Mentor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192605"/>
              <a:ext cx="5091820" cy="3403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03"/>
                </a:lnSpc>
                <a:spcBef>
                  <a:spcPct val="0"/>
                </a:spcBef>
              </a:pPr>
              <a:r>
                <a:rPr lang="en-US" sz="2431" spc="-24">
                  <a:solidFill>
                    <a:srgbClr val="000000"/>
                  </a:solidFill>
                  <a:latin typeface="Assistant Regular"/>
                </a:rPr>
                <a:t>Dapat dijadikan sebagai wadah untuk sharing pengalaman, pengetahuan dan keterampilan serta untuk meningkatkan reputasi mentor. 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268200" y="4570315"/>
            <a:ext cx="3818865" cy="2984858"/>
            <a:chOff x="0" y="0"/>
            <a:chExt cx="5091820" cy="3979811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28575"/>
              <a:ext cx="5091820" cy="862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375"/>
                </a:lnSpc>
                <a:spcBef>
                  <a:spcPct val="0"/>
                </a:spcBef>
              </a:pPr>
              <a:r>
                <a:rPr lang="en-US" sz="4135">
                  <a:solidFill>
                    <a:srgbClr val="731F7D"/>
                  </a:solidFill>
                  <a:latin typeface="Halant Medium Italics"/>
                </a:rPr>
                <a:t>Instansi (Mitra)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192605"/>
              <a:ext cx="5091820" cy="2832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03"/>
                </a:lnSpc>
                <a:spcBef>
                  <a:spcPct val="0"/>
                </a:spcBef>
              </a:pPr>
              <a:r>
                <a:rPr lang="en-US" sz="2431" spc="-24">
                  <a:solidFill>
                    <a:srgbClr val="000000"/>
                  </a:solidFill>
                  <a:latin typeface="Assistant Regular"/>
                </a:rPr>
                <a:t>Dapat dijadikan sebagai serapan pencari kerja serta mempermudah untuk mendapatkan pekerja yang sesuai.</a:t>
              </a:r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313119">
            <a:off x="15158388" y="-1579634"/>
            <a:ext cx="5214256" cy="4986132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8666440" y="1354788"/>
            <a:ext cx="1163360" cy="980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49"/>
              </a:lnSpc>
              <a:spcBef>
                <a:spcPct val="0"/>
              </a:spcBef>
            </a:pPr>
            <a:r>
              <a:rPr lang="en-US" sz="6482" dirty="0">
                <a:solidFill>
                  <a:srgbClr val="000000">
                    <a:alpha val="55686"/>
                  </a:srgbClr>
                </a:solidFill>
                <a:latin typeface="HK Grotesk Bold"/>
              </a:rPr>
              <a:t>04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5624184">
            <a:off x="9190413" y="-1204481"/>
            <a:ext cx="9054625" cy="805861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017281">
            <a:off x="7304671" y="971407"/>
            <a:ext cx="1811240" cy="171615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0567437">
            <a:off x="16126494" y="6825098"/>
            <a:ext cx="3789612" cy="3623816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28700" y="2170331"/>
            <a:ext cx="8934485" cy="2759216"/>
            <a:chOff x="0" y="0"/>
            <a:chExt cx="11912647" cy="3678955"/>
          </a:xfrm>
        </p:grpSpPr>
        <p:sp>
          <p:nvSpPr>
            <p:cNvPr id="6" name="TextBox 6"/>
            <p:cNvSpPr txBox="1"/>
            <p:nvPr/>
          </p:nvSpPr>
          <p:spPr>
            <a:xfrm>
              <a:off x="0" y="2087598"/>
              <a:ext cx="11912647" cy="15913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8000">
                  <a:solidFill>
                    <a:srgbClr val="FFFFFF"/>
                  </a:solidFill>
                  <a:latin typeface="HK Grotesk Bold"/>
                </a:rPr>
                <a:t>BATASAN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2514541" cy="13787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15"/>
                </a:lnSpc>
                <a:spcBef>
                  <a:spcPct val="0"/>
                </a:spcBef>
              </a:pPr>
              <a:r>
                <a:rPr lang="en-US" sz="6877">
                  <a:solidFill>
                    <a:srgbClr val="FFFFFF">
                      <a:alpha val="60000"/>
                    </a:srgbClr>
                  </a:solidFill>
                  <a:latin typeface="HK Grotesk Bold"/>
                </a:rPr>
                <a:t>05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5076825"/>
            <a:ext cx="9178181" cy="3628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2401" lvl="1" indent="-316201">
              <a:lnSpc>
                <a:spcPts val="4100"/>
              </a:lnSpc>
              <a:buFont typeface="Arial"/>
              <a:buChar char="•"/>
            </a:pPr>
            <a:r>
              <a:rPr lang="en-US" sz="2929" spc="-29">
                <a:solidFill>
                  <a:srgbClr val="FFFFFF"/>
                </a:solidFill>
                <a:latin typeface="Assistant Regular"/>
              </a:rPr>
              <a:t>Mengelola rekrutmen pekerjaan.</a:t>
            </a:r>
          </a:p>
          <a:p>
            <a:pPr marL="632401" lvl="1" indent="-316201">
              <a:lnSpc>
                <a:spcPts val="4100"/>
              </a:lnSpc>
              <a:buFont typeface="Arial"/>
              <a:buChar char="•"/>
            </a:pPr>
            <a:r>
              <a:rPr lang="en-US" sz="2929" spc="-29">
                <a:solidFill>
                  <a:srgbClr val="FFFFFF"/>
                </a:solidFill>
                <a:latin typeface="Assistant Regular"/>
              </a:rPr>
              <a:t>Dapat digunakan oleh masyarakat provinsi Jawa Timur.</a:t>
            </a:r>
          </a:p>
          <a:p>
            <a:pPr marL="632401" lvl="1" indent="-316201">
              <a:lnSpc>
                <a:spcPts val="4100"/>
              </a:lnSpc>
              <a:buFont typeface="Arial"/>
              <a:buChar char="•"/>
            </a:pPr>
            <a:r>
              <a:rPr lang="en-US" sz="2929" spc="-29">
                <a:solidFill>
                  <a:srgbClr val="FFFFFF"/>
                </a:solidFill>
                <a:latin typeface="Assistant Regular"/>
              </a:rPr>
              <a:t>Terdapat sistem pada fitur melamar pekerjaan yang terintegrasi dengan data orang yang bersertifikasi.</a:t>
            </a:r>
          </a:p>
          <a:p>
            <a:pPr marL="632401" lvl="1" indent="-316201">
              <a:lnSpc>
                <a:spcPts val="4100"/>
              </a:lnSpc>
              <a:buFont typeface="Arial"/>
              <a:buChar char="•"/>
            </a:pPr>
            <a:r>
              <a:rPr lang="en-US" sz="2929" spc="-29">
                <a:solidFill>
                  <a:srgbClr val="FFFFFF"/>
                </a:solidFill>
                <a:latin typeface="Assistant Regular"/>
              </a:rPr>
              <a:t>Memiliki fitur riwayat pelamaran kerja.</a:t>
            </a:r>
          </a:p>
          <a:p>
            <a:pPr marL="632401" lvl="1" indent="-316201">
              <a:lnSpc>
                <a:spcPts val="4100"/>
              </a:lnSpc>
              <a:buFont typeface="Arial"/>
              <a:buChar char="•"/>
            </a:pPr>
            <a:r>
              <a:rPr lang="en-US" sz="2929" spc="-29">
                <a:solidFill>
                  <a:srgbClr val="FFFFFF"/>
                </a:solidFill>
                <a:latin typeface="Assistant Regular"/>
              </a:rPr>
              <a:t>Sistem hanya melakukan seleksi melamar pekerjaan.</a:t>
            </a:r>
          </a:p>
          <a:p>
            <a:pPr marL="632401" lvl="1" indent="-316201">
              <a:lnSpc>
                <a:spcPts val="4100"/>
              </a:lnSpc>
              <a:buFont typeface="Arial"/>
              <a:buChar char="•"/>
            </a:pPr>
            <a:r>
              <a:rPr lang="en-US" sz="2929" spc="-29">
                <a:solidFill>
                  <a:srgbClr val="FFFFFF"/>
                </a:solidFill>
                <a:latin typeface="Assistant Regular"/>
              </a:rPr>
              <a:t>Memiliki fitur forum diskusi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146123" y="1355511"/>
            <a:ext cx="7995755" cy="757597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033790">
            <a:off x="-3142758" y="5113384"/>
            <a:ext cx="7336933" cy="652987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861293" y="3659085"/>
            <a:ext cx="10565414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45"/>
              </a:lnSpc>
            </a:pPr>
            <a:r>
              <a:rPr lang="en-US" sz="7072">
                <a:solidFill>
                  <a:srgbClr val="FFFFFF"/>
                </a:solidFill>
                <a:latin typeface="HK Grotesk Bold"/>
              </a:rPr>
              <a:t>DASAR TEORI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12955621" y="-916530"/>
            <a:ext cx="4068454" cy="389045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17494525" y="9179016"/>
            <a:ext cx="4068454" cy="3890459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5909661" y="5048250"/>
            <a:ext cx="6468679" cy="2555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57487" lvl="1" indent="-528743">
              <a:lnSpc>
                <a:spcPts val="6857"/>
              </a:lnSpc>
              <a:buFont typeface="Arial"/>
              <a:buChar char="•"/>
            </a:pPr>
            <a:r>
              <a:rPr lang="en-US" sz="4898" spc="-48">
                <a:solidFill>
                  <a:srgbClr val="FFFFFF"/>
                </a:solidFill>
                <a:latin typeface="Assistant Regular"/>
              </a:rPr>
              <a:t>Pelayanan Publik</a:t>
            </a:r>
          </a:p>
          <a:p>
            <a:pPr marL="1057487" lvl="1" indent="-528743">
              <a:lnSpc>
                <a:spcPts val="6857"/>
              </a:lnSpc>
              <a:buFont typeface="Arial"/>
              <a:buChar char="•"/>
            </a:pPr>
            <a:r>
              <a:rPr lang="en-US" sz="4898" spc="-48">
                <a:solidFill>
                  <a:srgbClr val="FFFFFF"/>
                </a:solidFill>
                <a:latin typeface="Assistant Regular"/>
              </a:rPr>
              <a:t>Kualitas Software</a:t>
            </a:r>
          </a:p>
          <a:p>
            <a:pPr marL="1057487" lvl="1" indent="-528743">
              <a:lnSpc>
                <a:spcPts val="6857"/>
              </a:lnSpc>
              <a:spcBef>
                <a:spcPct val="0"/>
              </a:spcBef>
              <a:buFont typeface="Arial"/>
              <a:buChar char="•"/>
            </a:pPr>
            <a:r>
              <a:rPr lang="en-US" sz="4898" spc="-48">
                <a:solidFill>
                  <a:srgbClr val="FFFFFF"/>
                </a:solidFill>
                <a:latin typeface="Assistant Regular"/>
              </a:rPr>
              <a:t>Komunitas Software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1038225"/>
            <a:ext cx="1257300" cy="980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49"/>
              </a:lnSpc>
              <a:spcBef>
                <a:spcPct val="0"/>
              </a:spcBef>
            </a:pPr>
            <a:r>
              <a:rPr lang="en-US" sz="6482" dirty="0">
                <a:solidFill>
                  <a:srgbClr val="FFFFFF">
                    <a:alpha val="55686"/>
                  </a:srgbClr>
                </a:solidFill>
                <a:latin typeface="HK Grotesk Bold"/>
              </a:rPr>
              <a:t>06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564863" y="3072882"/>
            <a:ext cx="8115300" cy="1065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5"/>
              </a:lnSpc>
            </a:pPr>
            <a:r>
              <a:rPr lang="en-US" sz="7072">
                <a:solidFill>
                  <a:srgbClr val="4D1354"/>
                </a:solidFill>
                <a:latin typeface="HK Grotesk Bold"/>
              </a:rPr>
              <a:t>ANALISIS KONDISI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261424" y="5086350"/>
            <a:ext cx="8722178" cy="3015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4700" lvl="1" indent="-312350">
              <a:lnSpc>
                <a:spcPts val="4050"/>
              </a:lnSpc>
              <a:buFont typeface="Arial"/>
              <a:buChar char="•"/>
            </a:pPr>
            <a:r>
              <a:rPr lang="en-US" sz="2893" spc="-28">
                <a:solidFill>
                  <a:srgbClr val="000000"/>
                </a:solidFill>
                <a:latin typeface="Assistant Regular"/>
              </a:rPr>
              <a:t>Wawancara : sangat dibutuhkan platform lowongan pekerjaan yang terintegrasi dengan setiap BLK di Jawa Timur.</a:t>
            </a:r>
          </a:p>
          <a:p>
            <a:pPr marL="624700" lvl="1" indent="-312350">
              <a:lnSpc>
                <a:spcPts val="4050"/>
              </a:lnSpc>
              <a:spcBef>
                <a:spcPct val="0"/>
              </a:spcBef>
              <a:buFont typeface="Arial"/>
              <a:buChar char="•"/>
            </a:pPr>
            <a:r>
              <a:rPr lang="en-US" sz="2893" spc="-28">
                <a:solidFill>
                  <a:srgbClr val="000000"/>
                </a:solidFill>
                <a:latin typeface="Assistant Regular"/>
              </a:rPr>
              <a:t>Kuesioner : sangat diibutuhkan platform forum diskusi untuk follow up pencaker setelah mengikuti pelatihan dari BLK.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517402" y="314959"/>
            <a:ext cx="1483795" cy="1046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115"/>
              </a:lnSpc>
              <a:spcBef>
                <a:spcPct val="0"/>
              </a:spcBef>
            </a:pPr>
            <a:r>
              <a:rPr lang="en-US" sz="6877">
                <a:solidFill>
                  <a:srgbClr val="4D1354">
                    <a:alpha val="74902"/>
                  </a:srgbClr>
                </a:solidFill>
                <a:latin typeface="HK Grotesk Bold"/>
              </a:rPr>
              <a:t>07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1777785" y="7186170"/>
            <a:ext cx="7995755" cy="7575978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1705580">
            <a:off x="-2089359" y="-1220209"/>
            <a:ext cx="7824542" cy="696384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0567437">
            <a:off x="15853182" y="8475092"/>
            <a:ext cx="3789612" cy="362381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564986" y="-3282418"/>
            <a:ext cx="7027814" cy="625475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9490257">
            <a:off x="7989172" y="8611142"/>
            <a:ext cx="2546291" cy="241261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6148233">
            <a:off x="12976018" y="3273608"/>
            <a:ext cx="6861060" cy="6560888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1038225"/>
            <a:ext cx="9235582" cy="2371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440"/>
              </a:lnSpc>
            </a:pPr>
            <a:r>
              <a:rPr lang="en-US" sz="8000">
                <a:solidFill>
                  <a:srgbClr val="4D1354"/>
                </a:solidFill>
                <a:latin typeface="HK Grotesk Bold"/>
              </a:rPr>
              <a:t>ANALISIS APLIKASI SEJENIS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8224233"/>
            <a:ext cx="1483795" cy="1034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115"/>
              </a:lnSpc>
              <a:spcBef>
                <a:spcPct val="0"/>
              </a:spcBef>
            </a:pPr>
            <a:r>
              <a:rPr lang="en-US" sz="6877">
                <a:solidFill>
                  <a:srgbClr val="000000"/>
                </a:solidFill>
                <a:latin typeface="HK Grotesk Bold"/>
              </a:rPr>
              <a:t>08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4627518"/>
            <a:ext cx="3818865" cy="1567234"/>
            <a:chOff x="0" y="0"/>
            <a:chExt cx="5091820" cy="2089646"/>
          </a:xfrm>
        </p:grpSpPr>
        <p:sp>
          <p:nvSpPr>
            <p:cNvPr id="8" name="TextBox 8"/>
            <p:cNvSpPr txBox="1"/>
            <p:nvPr/>
          </p:nvSpPr>
          <p:spPr>
            <a:xfrm>
              <a:off x="0" y="-28575"/>
              <a:ext cx="5091820" cy="862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75"/>
                </a:lnSpc>
              </a:pPr>
              <a:r>
                <a:rPr lang="en-US" sz="4135">
                  <a:solidFill>
                    <a:srgbClr val="731F7D"/>
                  </a:solidFill>
                  <a:latin typeface="Halant Medium Italics"/>
                </a:rPr>
                <a:t>BURSA KERJA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192605"/>
              <a:ext cx="5091820" cy="14473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 spc="-32">
                  <a:solidFill>
                    <a:srgbClr val="000000"/>
                  </a:solidFill>
                  <a:latin typeface="Assistant Regular"/>
                </a:rPr>
                <a:t>JobStreet</a:t>
              </a:r>
            </a:p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-32">
                  <a:solidFill>
                    <a:srgbClr val="000000"/>
                  </a:solidFill>
                  <a:latin typeface="Assistant Regular"/>
                </a:rPr>
                <a:t>Kalibrr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722477" y="4627518"/>
            <a:ext cx="3818865" cy="1567234"/>
            <a:chOff x="0" y="0"/>
            <a:chExt cx="5091820" cy="208964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28575"/>
              <a:ext cx="5091820" cy="862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75"/>
                </a:lnSpc>
              </a:pPr>
              <a:r>
                <a:rPr lang="en-US" sz="4135">
                  <a:solidFill>
                    <a:srgbClr val="731F7D"/>
                  </a:solidFill>
                  <a:latin typeface="Halant Medium Italics"/>
                </a:rPr>
                <a:t>FORUM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192605"/>
              <a:ext cx="5091820" cy="14473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 spc="-32">
                  <a:solidFill>
                    <a:srgbClr val="000000"/>
                  </a:solidFill>
                  <a:latin typeface="Assistant Regular"/>
                </a:rPr>
                <a:t>Forum Kaskus</a:t>
              </a:r>
            </a:p>
            <a:p>
              <a:pPr algn="ctr"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-32">
                  <a:solidFill>
                    <a:srgbClr val="000000"/>
                  </a:solidFill>
                  <a:latin typeface="Assistant Regular"/>
                </a:rPr>
                <a:t>Forum Vanilla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367</Words>
  <Application>Microsoft Office PowerPoint</Application>
  <PresentationFormat>Custom</PresentationFormat>
  <Paragraphs>63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Assistant Regular</vt:lpstr>
      <vt:lpstr>HK Grotesk Medium</vt:lpstr>
      <vt:lpstr>Arial</vt:lpstr>
      <vt:lpstr>Halant Medium Italics</vt:lpstr>
      <vt:lpstr>Calibri</vt:lpstr>
      <vt:lpstr>HK Grotesk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PENGEMBANGAN PLATFORM SAHABAT MANDIRA SEBAGAI PORTAL INFORMASI PELATIHAN DAN LOWONGAN KERJA DINAS KETENAGAKERJAAN</dc:title>
  <cp:lastModifiedBy>ELSAFIRA GITA ASKIYA</cp:lastModifiedBy>
  <cp:revision>2</cp:revision>
  <dcterms:created xsi:type="dcterms:W3CDTF">2006-08-16T00:00:00Z</dcterms:created>
  <dcterms:modified xsi:type="dcterms:W3CDTF">2023-01-17T02:44:37Z</dcterms:modified>
  <dc:identifier>DAFXzsRwAuw</dc:identifier>
</cp:coreProperties>
</file>

<file path=docProps/thumbnail.jpeg>
</file>